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69" r:id="rId2"/>
    <p:sldId id="260" r:id="rId3"/>
    <p:sldId id="270" r:id="rId4"/>
    <p:sldId id="257" r:id="rId5"/>
    <p:sldId id="272" r:id="rId6"/>
    <p:sldId id="271" r:id="rId7"/>
    <p:sldId id="259" r:id="rId8"/>
    <p:sldId id="274" r:id="rId9"/>
    <p:sldId id="268" r:id="rId10"/>
    <p:sldId id="273" r:id="rId11"/>
  </p:sldIdLst>
  <p:sldSz cx="7561263" cy="10693400"/>
  <p:notesSz cx="6888163" cy="10020300"/>
  <p:defaultTextStyle>
    <a:defPPr>
      <a:defRPr lang="ru-RU"/>
    </a:defPPr>
    <a:lvl1pPr marL="0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3193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6384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9578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12769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65962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19153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72346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25539" algn="l" defTabSz="11063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7E78"/>
    <a:srgbClr val="008880"/>
    <a:srgbClr val="008080"/>
    <a:srgbClr val="E10186"/>
    <a:srgbClr val="FF0066"/>
    <a:srgbClr val="D5017F"/>
    <a:srgbClr val="CC0066"/>
    <a:srgbClr val="D60093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>
        <p:scale>
          <a:sx n="90" d="100"/>
          <a:sy n="90" d="100"/>
        </p:scale>
        <p:origin x="2706" y="-1266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6E9A543-7DEB-4F26-8C94-587796F8BF24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6138" y="750888"/>
            <a:ext cx="26558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5B76B87-5E56-4112-9015-54F043E09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4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76B87-5E56-4112-9015-54F043E0977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7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8" y="3321894"/>
            <a:ext cx="6427074" cy="22921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6059596"/>
            <a:ext cx="5292884" cy="273275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3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9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2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6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19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7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25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2522-0EB7-4B68-A4FC-2633A03A0DCB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960C-9FFF-4E85-B320-44C0C0EF8E31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9" y="428237"/>
            <a:ext cx="1701285" cy="91240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7" y="428237"/>
            <a:ext cx="4977833" cy="91240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F259-2676-4A0A-92C0-44D9E948B351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EEA8-2B9F-4039-A930-1F6C1BB7384D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90" y="6871502"/>
            <a:ext cx="6427074" cy="2123828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90" y="4532326"/>
            <a:ext cx="6427074" cy="233918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31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6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595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127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659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191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723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255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48C-C3F9-4E59-8912-DDA21AAC1FC2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9" y="2495131"/>
            <a:ext cx="3339559" cy="705715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7" y="2495131"/>
            <a:ext cx="3339559" cy="705715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A06B-908D-464C-A1ED-82D60E69EBA1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5" y="2393643"/>
            <a:ext cx="3340871" cy="99755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53193" indent="0">
              <a:buNone/>
              <a:defRPr sz="2400" b="1"/>
            </a:lvl2pPr>
            <a:lvl3pPr marL="1106384" indent="0">
              <a:buNone/>
              <a:defRPr sz="2200" b="1"/>
            </a:lvl3pPr>
            <a:lvl4pPr marL="1659578" indent="0">
              <a:buNone/>
              <a:defRPr sz="2000" b="1"/>
            </a:lvl4pPr>
            <a:lvl5pPr marL="2212769" indent="0">
              <a:buNone/>
              <a:defRPr sz="2000" b="1"/>
            </a:lvl5pPr>
            <a:lvl6pPr marL="2765962" indent="0">
              <a:buNone/>
              <a:defRPr sz="2000" b="1"/>
            </a:lvl6pPr>
            <a:lvl7pPr marL="3319153" indent="0">
              <a:buNone/>
              <a:defRPr sz="2000" b="1"/>
            </a:lvl7pPr>
            <a:lvl8pPr marL="3872346" indent="0">
              <a:buNone/>
              <a:defRPr sz="2000" b="1"/>
            </a:lvl8pPr>
            <a:lvl9pPr marL="4425539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5" y="3391194"/>
            <a:ext cx="3340871" cy="61610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9" y="2393643"/>
            <a:ext cx="3342184" cy="99755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53193" indent="0">
              <a:buNone/>
              <a:defRPr sz="2400" b="1"/>
            </a:lvl2pPr>
            <a:lvl3pPr marL="1106384" indent="0">
              <a:buNone/>
              <a:defRPr sz="2200" b="1"/>
            </a:lvl3pPr>
            <a:lvl4pPr marL="1659578" indent="0">
              <a:buNone/>
              <a:defRPr sz="2000" b="1"/>
            </a:lvl4pPr>
            <a:lvl5pPr marL="2212769" indent="0">
              <a:buNone/>
              <a:defRPr sz="2000" b="1"/>
            </a:lvl5pPr>
            <a:lvl6pPr marL="2765962" indent="0">
              <a:buNone/>
              <a:defRPr sz="2000" b="1"/>
            </a:lvl6pPr>
            <a:lvl7pPr marL="3319153" indent="0">
              <a:buNone/>
              <a:defRPr sz="2000" b="1"/>
            </a:lvl7pPr>
            <a:lvl8pPr marL="3872346" indent="0">
              <a:buNone/>
              <a:defRPr sz="2000" b="1"/>
            </a:lvl8pPr>
            <a:lvl9pPr marL="4425539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9" y="3391194"/>
            <a:ext cx="3342184" cy="61610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DAA0-1802-4A11-BC47-8E862284A7D1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59ED-4EDC-40DC-B4DB-0823AC47312E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456F-653F-4C68-ABB3-FE85E495D1FF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7" y="425756"/>
            <a:ext cx="2487604" cy="18119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7" y="425761"/>
            <a:ext cx="4226957" cy="912652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7" y="2237698"/>
            <a:ext cx="2487604" cy="7314584"/>
          </a:xfrm>
        </p:spPr>
        <p:txBody>
          <a:bodyPr/>
          <a:lstStyle>
            <a:lvl1pPr marL="0" indent="0">
              <a:buNone/>
              <a:defRPr sz="1700"/>
            </a:lvl1pPr>
            <a:lvl2pPr marL="553193" indent="0">
              <a:buNone/>
              <a:defRPr sz="1400"/>
            </a:lvl2pPr>
            <a:lvl3pPr marL="1106384" indent="0">
              <a:buNone/>
              <a:defRPr sz="1300"/>
            </a:lvl3pPr>
            <a:lvl4pPr marL="1659578" indent="0">
              <a:buNone/>
              <a:defRPr sz="1100"/>
            </a:lvl4pPr>
            <a:lvl5pPr marL="2212769" indent="0">
              <a:buNone/>
              <a:defRPr sz="1100"/>
            </a:lvl5pPr>
            <a:lvl6pPr marL="2765962" indent="0">
              <a:buNone/>
              <a:defRPr sz="1100"/>
            </a:lvl6pPr>
            <a:lvl7pPr marL="3319153" indent="0">
              <a:buNone/>
              <a:defRPr sz="1100"/>
            </a:lvl7pPr>
            <a:lvl8pPr marL="3872346" indent="0">
              <a:buNone/>
              <a:defRPr sz="1100"/>
            </a:lvl8pPr>
            <a:lvl9pPr marL="442553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CEB-1DE2-4AF0-8095-F7FBE0319D87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7485382"/>
            <a:ext cx="4536758" cy="88369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955477"/>
            <a:ext cx="4536758" cy="6416040"/>
          </a:xfrm>
        </p:spPr>
        <p:txBody>
          <a:bodyPr/>
          <a:lstStyle>
            <a:lvl1pPr marL="0" indent="0">
              <a:buNone/>
              <a:defRPr sz="3900"/>
            </a:lvl1pPr>
            <a:lvl2pPr marL="553193" indent="0">
              <a:buNone/>
              <a:defRPr sz="3400"/>
            </a:lvl2pPr>
            <a:lvl3pPr marL="1106384" indent="0">
              <a:buNone/>
              <a:defRPr sz="2800"/>
            </a:lvl3pPr>
            <a:lvl4pPr marL="1659578" indent="0">
              <a:buNone/>
              <a:defRPr sz="2400"/>
            </a:lvl4pPr>
            <a:lvl5pPr marL="2212769" indent="0">
              <a:buNone/>
              <a:defRPr sz="2400"/>
            </a:lvl5pPr>
            <a:lvl6pPr marL="2765962" indent="0">
              <a:buNone/>
              <a:defRPr sz="2400"/>
            </a:lvl6pPr>
            <a:lvl7pPr marL="3319153" indent="0">
              <a:buNone/>
              <a:defRPr sz="2400"/>
            </a:lvl7pPr>
            <a:lvl8pPr marL="3872346" indent="0">
              <a:buNone/>
              <a:defRPr sz="2400"/>
            </a:lvl8pPr>
            <a:lvl9pPr marL="442553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8369072"/>
            <a:ext cx="4536758" cy="1254987"/>
          </a:xfrm>
        </p:spPr>
        <p:txBody>
          <a:bodyPr/>
          <a:lstStyle>
            <a:lvl1pPr marL="0" indent="0">
              <a:buNone/>
              <a:defRPr sz="1700"/>
            </a:lvl1pPr>
            <a:lvl2pPr marL="553193" indent="0">
              <a:buNone/>
              <a:defRPr sz="1400"/>
            </a:lvl2pPr>
            <a:lvl3pPr marL="1106384" indent="0">
              <a:buNone/>
              <a:defRPr sz="1300"/>
            </a:lvl3pPr>
            <a:lvl4pPr marL="1659578" indent="0">
              <a:buNone/>
              <a:defRPr sz="1100"/>
            </a:lvl4pPr>
            <a:lvl5pPr marL="2212769" indent="0">
              <a:buNone/>
              <a:defRPr sz="1100"/>
            </a:lvl5pPr>
            <a:lvl6pPr marL="2765962" indent="0">
              <a:buNone/>
              <a:defRPr sz="1100"/>
            </a:lvl6pPr>
            <a:lvl7pPr marL="3319153" indent="0">
              <a:buNone/>
              <a:defRPr sz="1100"/>
            </a:lvl7pPr>
            <a:lvl8pPr marL="3872346" indent="0">
              <a:buNone/>
              <a:defRPr sz="1100"/>
            </a:lvl8pPr>
            <a:lvl9pPr marL="442553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97B3-DB03-423F-BF21-BF97C96372B7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4"/>
            <a:ext cx="6805137" cy="1782233"/>
          </a:xfrm>
          <a:prstGeom prst="rect">
            <a:avLst/>
          </a:prstGeom>
        </p:spPr>
        <p:txBody>
          <a:bodyPr vert="horz" lIns="110638" tIns="55319" rIns="110638" bIns="5531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495131"/>
            <a:ext cx="6805137" cy="7057150"/>
          </a:xfrm>
          <a:prstGeom prst="rect">
            <a:avLst/>
          </a:prstGeom>
        </p:spPr>
        <p:txBody>
          <a:bodyPr vert="horz" lIns="110638" tIns="55319" rIns="110638" bIns="5531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9911202"/>
            <a:ext cx="1764295" cy="569325"/>
          </a:xfrm>
          <a:prstGeom prst="rect">
            <a:avLst/>
          </a:prstGeom>
        </p:spPr>
        <p:txBody>
          <a:bodyPr vert="horz" lIns="110638" tIns="55319" rIns="110638" bIns="5531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2C6AC-C5BF-40F4-8CBA-DAA8EFFD52AF}" type="datetime1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5" y="9911202"/>
            <a:ext cx="2394400" cy="569325"/>
          </a:xfrm>
          <a:prstGeom prst="rect">
            <a:avLst/>
          </a:prstGeom>
        </p:spPr>
        <p:txBody>
          <a:bodyPr vert="horz" lIns="110638" tIns="55319" rIns="110638" bIns="5531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9911202"/>
            <a:ext cx="1764295" cy="569325"/>
          </a:xfrm>
          <a:prstGeom prst="rect">
            <a:avLst/>
          </a:prstGeom>
        </p:spPr>
        <p:txBody>
          <a:bodyPr vert="horz" lIns="110638" tIns="55319" rIns="110638" bIns="5531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10638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4894" indent="-414894" algn="l" defTabSz="110638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8938" indent="-345744" algn="l" defTabSz="110638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980" indent="-276596" algn="l" defTabSz="110638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36172" indent="-276596" algn="l" defTabSz="11063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9366" indent="-276596" algn="l" defTabSz="11063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58" indent="-276596" algn="l" defTabSz="11063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5750" indent="-276596" algn="l" defTabSz="11063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48942" indent="-276596" algn="l" defTabSz="11063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135" indent="-276596" algn="l" defTabSz="11063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3193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384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578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2769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5962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9153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346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25539" algn="l" defTabSz="11063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26662" y="6876822"/>
            <a:ext cx="6552000" cy="2416284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 dirty="0"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" y="0"/>
            <a:ext cx="432000" cy="59947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677804" y="6957481"/>
            <a:ext cx="6500858" cy="2254966"/>
          </a:xfrm>
          <a:prstGeom prst="rect">
            <a:avLst/>
          </a:prstGeom>
          <a:noFill/>
        </p:spPr>
        <p:txBody>
          <a:bodyPr wrap="square" lIns="99557" tIns="49779" rIns="99557" bIns="49779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Производство индустриальных нефтепродуктов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ООО «ТЕХМАРКЕТ»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Синтетические смазки и масла серии ВНИИНЕФТЕХИМ и СПБ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80978" y="250745"/>
            <a:ext cx="432000" cy="59947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284" y="6399627"/>
            <a:ext cx="432000" cy="288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129263" y="6066780"/>
            <a:ext cx="432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94" y="9451156"/>
            <a:ext cx="6262536" cy="93610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стол, кухня, стул&#10;&#10;Автоматически созданное описание">
            <a:extLst>
              <a:ext uri="{FF2B5EF4-FFF2-40B4-BE49-F238E27FC236}">
                <a16:creationId xmlns:a16="http://schemas.microsoft.com/office/drawing/2014/main" id="{69BF7F4E-FDE9-4A30-B538-0D0207AF7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43" y="162123"/>
            <a:ext cx="5544616" cy="663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7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D0AB8-350A-4ECE-B906-DBD4117D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63" y="428235"/>
            <a:ext cx="6805137" cy="88601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Справка о применении в ПАО Новолипецкий металлургический комбинат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C9EE16-669F-4DC9-8E27-697C62D60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7" y="1280440"/>
            <a:ext cx="4985745" cy="7056438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CD5F18-4FCD-492F-A3CD-2CD762C5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7" name="микширование смазка молочный шоколад">
            <a:hlinkClick r:id="" action="ppaction://media"/>
            <a:extLst>
              <a:ext uri="{FF2B5EF4-FFF2-40B4-BE49-F238E27FC236}">
                <a16:creationId xmlns:a16="http://schemas.microsoft.com/office/drawing/2014/main" id="{252EA219-50CB-4EC5-A604-D38F04C61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655" y="6138788"/>
            <a:ext cx="2215882" cy="3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129263" y="-11150"/>
            <a:ext cx="432000" cy="518400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64795" y="6424655"/>
            <a:ext cx="6240708" cy="2709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32310" y="6692476"/>
            <a:ext cx="5833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 Antiqua" pitchFamily="18" charset="0"/>
                <a:cs typeface="Aharoni" pitchFamily="2" charset="-79"/>
              </a:rPr>
              <a:t>Наша команда работает на рынке Российской Федерации и Республики Казахстан с 2003 года. Имеем многолетний опыт поставок для промышленных потребителей нефтяной, машиностроительной и металлургической промышленности. Нашей стратегией является разработка и производство индивидуальных смазочных решений для каждого комплекса производственного оборудования.</a:t>
            </a:r>
          </a:p>
          <a:p>
            <a:pPr algn="ctr"/>
            <a:endParaRPr lang="ru-RU" sz="1600" dirty="0"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29263" y="5266840"/>
            <a:ext cx="432000" cy="4223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5" y="9401490"/>
            <a:ext cx="6523691" cy="991325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отолок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CCA5CB7-6B2A-4ED5-B5C1-958CB4AF0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3" y="300584"/>
            <a:ext cx="4080839" cy="59912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82454-C6CD-441B-AAFB-26C19E5C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Видео-обзор Цеха синтеза уровень 0</a:t>
            </a:r>
            <a:r>
              <a:rPr lang="en-US" b="1" dirty="0">
                <a:solidFill>
                  <a:srgbClr val="0070C0"/>
                </a:solidFill>
              </a:rPr>
              <a:t>-1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2AC2C1-D8A8-4ED1-AB74-BF8BA853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обход обзор по уровню 0 и 1">
            <a:hlinkClick r:id="" action="ppaction://media"/>
            <a:extLst>
              <a:ext uri="{FF2B5EF4-FFF2-40B4-BE49-F238E27FC236}">
                <a16:creationId xmlns:a16="http://schemas.microsoft.com/office/drawing/2014/main" id="{CAFC151E-5EFF-4772-897A-0AC6FEBE5A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463" y="2495550"/>
            <a:ext cx="4001392" cy="7056438"/>
          </a:xfrm>
        </p:spPr>
      </p:pic>
    </p:spTree>
    <p:extLst>
      <p:ext uri="{BB962C8B-B14F-4D97-AF65-F5344CB8AC3E}">
        <p14:creationId xmlns:p14="http://schemas.microsoft.com/office/powerpoint/2010/main" val="8933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икширование смазка синяя">
            <a:hlinkClick r:id="" action="ppaction://media"/>
            <a:extLst>
              <a:ext uri="{FF2B5EF4-FFF2-40B4-BE49-F238E27FC236}">
                <a16:creationId xmlns:a16="http://schemas.microsoft.com/office/drawing/2014/main" id="{6E88CB52-0153-46A6-B512-C8EB79CC7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0711" y="6017224"/>
            <a:ext cx="2375211" cy="36780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4247" y="1681236"/>
            <a:ext cx="6572296" cy="4163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9569" tIns="49785" rIns="99569" bIns="49785" numCol="1">
            <a:spAutoFit/>
          </a:bodyPr>
          <a:lstStyle/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Синтетические смазки ВНИИНЕФТЕХИМ 001-020, разработаны для применения в тяжелых условиях эксплуатации, при высоких термических и динамических нагрузках, для эксплуатации в контакте с агрессивными химическими, кислотно-щелочными средами газохимического и газоперерабатывающего производства. Разработаны на научно-производственной базе Всероссийского Научно-Исследовательского Института Нефтехимических Процессов г. Санкт-Петербург (ВНИИНЕФТЕХИМ), что формирует одноименное наименование продукции.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Все смазочные материалы созданы на основе комплексных сложных загустителей с введением синтетического масла. Уникальность заключается во введенном пакете композитных присадок, образующих защитную пленку на рабочих поверхностях. Композитная пленка вступает в диффузию с трущимися деталями, образуя при этом защитный сульфитный слой, что при постоянных режимах работы создает эффект «избирательного переноса» химических соединений из тела смазки в зеркало защитной пленки.</a:t>
            </a:r>
          </a:p>
          <a:p>
            <a:pPr marL="266700" algn="just" defTabSz="182563">
              <a:tabLst>
                <a:tab pos="266700" algn="l"/>
              </a:tabLst>
            </a:pPr>
            <a:endParaRPr lang="ru-RU" sz="1300" dirty="0">
              <a:latin typeface="Book Antiqua" pitchFamily="18" charset="0"/>
              <a:cs typeface="Aharoni" pitchFamily="2" charset="-79"/>
            </a:endParaRPr>
          </a:p>
          <a:p>
            <a:pPr marL="266700" algn="just" defTabSz="182563">
              <a:tabLst>
                <a:tab pos="266700" algn="l"/>
              </a:tabLst>
            </a:pPr>
            <a:r>
              <a:rPr lang="ru-RU" sz="1300" dirty="0">
                <a:latin typeface="Book Antiqua" pitchFamily="18" charset="0"/>
                <a:cs typeface="Aharoni" pitchFamily="2" charset="-79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69721" y="1350260"/>
            <a:ext cx="6660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38" tIns="55319" rIns="110638" bIns="55319"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flipV="1">
            <a:off x="832745" y="1350260"/>
            <a:ext cx="288032" cy="144016"/>
          </a:xfrm>
          <a:prstGeom prst="triangle">
            <a:avLst/>
          </a:prstGeom>
          <a:solidFill>
            <a:srgbClr val="E10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514624" y="349802"/>
            <a:ext cx="482453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2000" b="1" spc="-80" dirty="0">
                <a:latin typeface="Book Antiqua" pitchFamily="18" charset="0"/>
                <a:cs typeface="Aharoni" pitchFamily="2" charset="-79"/>
              </a:rPr>
              <a:t>Синтетические смазки серии ВНИИНЕФТЕХИМ, номера 001-020.</a:t>
            </a:r>
            <a:endParaRPr lang="en-GB" sz="2000" b="1" spc="-80" dirty="0"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29263" y="5266840"/>
            <a:ext cx="432000" cy="4032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129263" y="-11150"/>
            <a:ext cx="432000" cy="518400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07DB6-4D94-44A0-A61A-9F7616D6EFD0}"/>
              </a:ext>
            </a:extLst>
          </p:cNvPr>
          <p:cNvSpPr txBox="1"/>
          <p:nvPr/>
        </p:nvSpPr>
        <p:spPr>
          <a:xfrm>
            <a:off x="207093" y="9710547"/>
            <a:ext cx="668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Описания смазок ВНИИНЕФТЕХИМ 001-020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http://vniineftehim.ru/new_innovations.html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6D4CE-D4CB-4C2D-A39C-D61B972A078E}"/>
              </a:ext>
            </a:extLst>
          </p:cNvPr>
          <p:cNvSpPr txBox="1"/>
          <p:nvPr/>
        </p:nvSpPr>
        <p:spPr>
          <a:xfrm>
            <a:off x="685341" y="6498828"/>
            <a:ext cx="33843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Область применения: </a:t>
            </a:r>
            <a:r>
              <a:rPr lang="ru-RU" dirty="0"/>
              <a:t>подшипники, направляющие, </a:t>
            </a:r>
          </a:p>
          <a:p>
            <a:r>
              <a:rPr lang="ru-RU" dirty="0"/>
              <a:t>зубчатые передачи насосов, вентиляторов, электродвигателей,  компрессоров, редукторов.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CD94C-10A6-4EE5-BDD9-2F4110F6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63" y="186985"/>
            <a:ext cx="6805137" cy="76722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339966"/>
                </a:solidFill>
              </a:rPr>
              <a:t>Справка от ОАО «ВНИИНЕФТЕХИМ», подтверждающая статус производителя продукции серии ВНИИНЕФТЕХИМ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E21FB9-B26B-4ABF-A3D5-2F6418F5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2" name="Объект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D5A58C4-6A1D-4573-8C52-63F3197F4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5" y="861680"/>
            <a:ext cx="5328591" cy="7529532"/>
          </a:xfrm>
        </p:spPr>
      </p:pic>
    </p:spTree>
    <p:extLst>
      <p:ext uri="{BB962C8B-B14F-4D97-AF65-F5344CB8AC3E}">
        <p14:creationId xmlns:p14="http://schemas.microsoft.com/office/powerpoint/2010/main" val="187168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6255" y="1026220"/>
            <a:ext cx="6572296" cy="70562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9569" tIns="49785" rIns="99569" bIns="49785" numCol="1">
            <a:spAutoFit/>
          </a:bodyPr>
          <a:lstStyle/>
          <a:p>
            <a:pPr marL="266700" algn="just" defTabSz="182563">
              <a:tabLst>
                <a:tab pos="266700" algn="l"/>
              </a:tabLst>
            </a:pPr>
            <a:r>
              <a:rPr lang="ru-RU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1. Масло СПБ СИНТЕТИКА SYNTH ESTER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 – для вентиляторного, насосного, гидравлического, компрессорного оборудования, содержит полиэфирное синтетическое базовое масло (SYNTH ESTER). Классы вязкости ISO VG 5, 7, 10, 15, 22, 32, 46, 68. </a:t>
            </a:r>
            <a:r>
              <a:rPr lang="ru-RU" sz="14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Область применения: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Пары трения вентиляторов, насосов, электродвигателей газохимического и газоперерабатывающего производства. 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В циркуляционных и гидравлических системах, в системах подачи масла в узел «масло-воздух», в опорах механизированных и автоматизированных приводах, для подшипников и других узлов, смазываемых масляным туманом, разбрызгиванием, циркуляцией, для поршневой группы компрессоров.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2. Масло СПБ РЕДУКТОР СИНТЕТИКА </a:t>
            </a:r>
            <a:r>
              <a:rPr lang="en-US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CLP</a:t>
            </a:r>
            <a:r>
              <a:rPr lang="ru-RU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 SYNTH </a:t>
            </a:r>
            <a:r>
              <a:rPr lang="en-US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ESTER</a:t>
            </a:r>
            <a:r>
              <a:rPr lang="ru-RU" sz="16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.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– для современных промышленных высоконагруженных и средненагруженных зубчатых передач, редукторов, содержит полиэфирное синтетическое базовое масло (SYNTH ESTER). 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Классы вязкости ISO VG 68, 100, 150, 220, 320, 460, 680. 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solidFill>
                  <a:srgbClr val="00B050"/>
                </a:solidFill>
                <a:latin typeface="Book Antiqua" pitchFamily="18" charset="0"/>
                <a:cs typeface="Aharoni" pitchFamily="2" charset="-79"/>
              </a:rPr>
              <a:t>Область применения: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- в редукторах газохимического и газоперерабатывающего производства, в широком диапазоне температур, с увеличенным сроком замены масла;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- в труднодоступных редукторах стационарного и мобильного грузоподъёмного оборудования, 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- в циркуляционных системах смазки различных механизмов, работающих при повышенных нагрузках, для механических приводов прессового оборудования, мешалок, центрифуг и других тяжело нагруженных механических приводов промышленного оборудования, для сепараторов.</a:t>
            </a:r>
          </a:p>
          <a:p>
            <a:pPr marL="266700" algn="just" defTabSz="182563">
              <a:tabLst>
                <a:tab pos="266700" algn="l"/>
              </a:tabLst>
            </a:pPr>
            <a:r>
              <a:rPr lang="ru-RU" sz="1400" b="1" dirty="0">
                <a:latin typeface="Book Antiqua" pitchFamily="18" charset="0"/>
                <a:cs typeface="Aharoni" pitchFamily="2" charset="-79"/>
              </a:rPr>
              <a:t>- для подшипников, направляющих и других узлов, смазываемых масляным туманом, разбрызгиванием, циркуляцией.</a:t>
            </a:r>
          </a:p>
          <a:p>
            <a:pPr marL="266700" algn="just" defTabSz="182563">
              <a:tabLst>
                <a:tab pos="266700" algn="l"/>
              </a:tabLst>
            </a:pPr>
            <a:endParaRPr lang="ru-RU" sz="1400" b="1" dirty="0">
              <a:latin typeface="Book Antiqua" pitchFamily="18" charset="0"/>
              <a:cs typeface="Aharoni" pitchFamily="2" charset="-79"/>
            </a:endParaRPr>
          </a:p>
          <a:p>
            <a:pPr marL="266700" algn="just" defTabSz="182563">
              <a:tabLst>
                <a:tab pos="266700" algn="l"/>
              </a:tabLst>
            </a:pPr>
            <a:endParaRPr lang="ru-RU" sz="1400" b="1" dirty="0"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2279" y="349802"/>
            <a:ext cx="5726881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2000" b="1" spc="-80" dirty="0">
                <a:latin typeface="Book Antiqua" pitchFamily="18" charset="0"/>
                <a:cs typeface="Aharoni" pitchFamily="2" charset="-79"/>
              </a:rPr>
              <a:t>Синтетические масла серии СПБ СИНТЕТИКА</a:t>
            </a:r>
            <a:endParaRPr lang="en-GB" sz="2000" b="1" spc="-80" dirty="0"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29263" y="5266840"/>
            <a:ext cx="432000" cy="4032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129263" y="-11150"/>
            <a:ext cx="432000" cy="518400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pic>
        <p:nvPicPr>
          <p:cNvPr id="2" name="микширование масло">
            <a:hlinkClick r:id="" action="ppaction://media"/>
            <a:extLst>
              <a:ext uri="{FF2B5EF4-FFF2-40B4-BE49-F238E27FC236}">
                <a16:creationId xmlns:a16="http://schemas.microsoft.com/office/drawing/2014/main" id="{CDA79E8C-92C8-4260-BCF3-099CB32AF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479" y="7650956"/>
            <a:ext cx="228743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129263" y="5266840"/>
            <a:ext cx="432000" cy="403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92789" y="306140"/>
            <a:ext cx="6520474" cy="75248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Деловые качества производителя/партнера/поставщика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Общество с ограниченной ответственностью "ТЕХМАРКЕТ"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Российская Федерация, 197136, г. Санкт-Петербург,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ул. Газовая, дом 10, литер И, помещение 1.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Дата образования организации: 2003 года.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Стаж работы 14 лет на рынке ГСМ.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Отношение к продукции: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Разработчик и производитель синтетических смазок/масел,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изготовление продукта по техническому заданию потребителя,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действующий поставщик для ТОО КАЗЦИНК,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ПАО Новолипецкий металлургический комбинат, АО Стойленский ГОК,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ПАО Магнитогорский металлургический комбинат,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Группа СЕВЕРСТАЛЬ, АО Оленегорский ГОК, АО Карельский Окатыш,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АО «УРАЛЭЛЕКТРОМЕДЬ». Осуществляется серийное производство 20 смазочных решений.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суммарная отгрузка в 2017 году 179 </a:t>
            </a:r>
            <a:r>
              <a:rPr lang="ru-RU" sz="1400" b="1" dirty="0" err="1">
                <a:solidFill>
                  <a:schemeClr val="tx1"/>
                </a:solidFill>
              </a:rPr>
              <a:t>тн</a:t>
            </a:r>
            <a:r>
              <a:rPr lang="ru-RU" sz="1400" b="1" dirty="0">
                <a:solidFill>
                  <a:schemeClr val="tx1"/>
                </a:solidFill>
              </a:rPr>
              <a:t>. смазок и масел.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суммарная отгрузка в 2018 году 188 </a:t>
            </a:r>
            <a:r>
              <a:rPr lang="ru-RU" sz="1400" b="1" dirty="0" err="1">
                <a:solidFill>
                  <a:schemeClr val="tx1"/>
                </a:solidFill>
              </a:rPr>
              <a:t>тн</a:t>
            </a:r>
            <a:r>
              <a:rPr lang="ru-RU" sz="1400" b="1" dirty="0">
                <a:solidFill>
                  <a:schemeClr val="tx1"/>
                </a:solidFill>
              </a:rPr>
              <a:t>. смазок и масел.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- суммарная отгрузка в 2019 году 199 </a:t>
            </a:r>
            <a:r>
              <a:rPr lang="ru-RU" sz="1400" b="1" dirty="0" err="1">
                <a:solidFill>
                  <a:schemeClr val="tx1"/>
                </a:solidFill>
              </a:rPr>
              <a:t>тн</a:t>
            </a:r>
            <a:r>
              <a:rPr lang="ru-RU" sz="1400" b="1" dirty="0">
                <a:solidFill>
                  <a:schemeClr val="tx1"/>
                </a:solidFill>
              </a:rPr>
              <a:t>. смазок и масел.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Система менеджмента качества предприятия сертифицирована на соответствие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ИСО 9001-2015, Продукция имеет технические допуски для применения на технологическом цеховом оборудовании.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Производственное оборудование: 4 установки синтеза (реакторы).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Суммарная проектная производственная мощность выхода готовой продукции –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50 тонны в месяц, 570 тонн в год.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 Разработка и проектирование смазок производиться силами собственного инженерного отдела, штатного главного химика-технолога, в условиях собственной испытательной лаборатории и опытной установки (реактора) синтеза. Полевые и цеховые испытания производятся в условиях действующих нефтехимических и металлургических производств в рамках согласованных программ испытаний. В ассортименте 30 видов смазок и масел, содержащих синтетические компоненты.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129263" y="-11150"/>
            <a:ext cx="432000" cy="518400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pic>
        <p:nvPicPr>
          <p:cNvPr id="3" name="микш смазка красный цвет">
            <a:hlinkClick r:id="" action="ppaction://media"/>
            <a:extLst>
              <a:ext uri="{FF2B5EF4-FFF2-40B4-BE49-F238E27FC236}">
                <a16:creationId xmlns:a16="http://schemas.microsoft.com/office/drawing/2014/main" id="{AAC932AE-AB61-4B85-8653-C3D052203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8319" y="7245966"/>
            <a:ext cx="1924944" cy="3422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0CE33-7AC5-4C6B-AF67-523B12116A5C}"/>
              </a:ext>
            </a:extLst>
          </p:cNvPr>
          <p:cNvSpPr txBox="1"/>
          <p:nvPr/>
        </p:nvSpPr>
        <p:spPr>
          <a:xfrm>
            <a:off x="199965" y="9037230"/>
            <a:ext cx="690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Ссылка на публичную информацию о производителе: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https://zachestnyibiznes.ru/company/ul/1037816003521_7806136440_OOO-TEHMARKET</a:t>
            </a:r>
            <a:endParaRPr lang="ru-RU" sz="1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56D50-EC4D-4E23-8C45-094DBE4D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64" y="216462"/>
            <a:ext cx="6805137" cy="73775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Справка о применении в ПАО Магнитогорский металлургический комбинат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8A3845-94CD-4768-B2FC-B065C64C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" name="Объект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F26623-0D06-4DC8-B0C7-5ABAA1106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5" y="1026220"/>
            <a:ext cx="4991433" cy="7056438"/>
          </a:xfrm>
        </p:spPr>
      </p:pic>
      <p:pic>
        <p:nvPicPr>
          <p:cNvPr id="11" name="микширование смазка темный шоколад">
            <a:hlinkClick r:id="" action="ppaction://media"/>
            <a:extLst>
              <a:ext uri="{FF2B5EF4-FFF2-40B4-BE49-F238E27FC236}">
                <a16:creationId xmlns:a16="http://schemas.microsoft.com/office/drawing/2014/main" id="{B8862D2F-B8B7-4CB2-B909-41C40EF520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799" y="7290916"/>
            <a:ext cx="1910245" cy="33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556158" y="5931741"/>
            <a:ext cx="6336703" cy="409342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000" b="1" spc="-80" dirty="0">
                <a:solidFill>
                  <a:schemeClr val="tx2"/>
                </a:solidFill>
                <a:latin typeface="Book Antiqua" pitchFamily="18" charset="0"/>
                <a:cs typeface="Aharoni" pitchFamily="2" charset="-79"/>
              </a:rPr>
              <a:t>Проведены успешные испытания, получены технические допуски, подтвержден положительный технико-экономический эффект на: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ТОО КАЗЦИНК: 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Усть-</a:t>
            </a:r>
            <a:r>
              <a:rPr lang="ru-RU" sz="2000" b="1" spc="-80" dirty="0" err="1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Каменогорский</a:t>
            </a:r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 металлургический комплекс, </a:t>
            </a:r>
          </a:p>
          <a:p>
            <a:r>
              <a:rPr lang="ru-RU" sz="2000" b="1" spc="-80" dirty="0" err="1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Риддерский</a:t>
            </a:r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 горно-обогатительный комплекс.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АО Оленегорский ГОК,  АО Стойленский ГОК,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ПАО Новолипецкий металлургический комбинат,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ПАО Магнитогорский металлургический комбинат,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ПАО СЕВЕРСТАЛЬ,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АО УРАЛЭЛЕКТРОМЕДЬ, 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ООО ТУЛАЧЕРМЕТ-СТАЛЬ, </a:t>
            </a:r>
          </a:p>
          <a:p>
            <a:r>
              <a:rPr lang="ru-RU" sz="2000" b="1" spc="-80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  <a:cs typeface="Aharoni" pitchFamily="2" charset="-79"/>
              </a:rPr>
              <a:t>ООО «ОМЗ-СПЕЦСТАЛЬ»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68400" y="273448"/>
            <a:ext cx="6224462" cy="592985"/>
          </a:xfrm>
          <a:prstGeom prst="rect">
            <a:avLst/>
          </a:prstGeom>
          <a:solidFill>
            <a:srgbClr val="92D050"/>
          </a:solidFill>
        </p:spPr>
        <p:txBody>
          <a:bodyPr wrap="square" lIns="99569" tIns="49785" rIns="99569" bIns="49785">
            <a:spAutoFit/>
          </a:bodyPr>
          <a:lstStyle/>
          <a:p>
            <a:r>
              <a:rPr lang="ru-RU" sz="1600" b="1" dirty="0">
                <a:latin typeface="Book Antiqua" pitchFamily="18" charset="0"/>
                <a:cs typeface="Aharoni" pitchFamily="2" charset="-79"/>
              </a:rPr>
              <a:t>Технический/экономический  эффект от применения смазок серии ВНИИНЕФТЕХИМ</a:t>
            </a:r>
            <a:endParaRPr lang="ru-RU" sz="16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7129263" y="-11150"/>
            <a:ext cx="432000" cy="5184000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7129263" y="5266840"/>
            <a:ext cx="432000" cy="47900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7" tIns="49779" rIns="99557" bIns="49779" rtlCol="0" anchor="ctr"/>
          <a:lstStyle/>
          <a:p>
            <a:pPr algn="ctr"/>
            <a:endParaRPr lang="ru-RU"/>
          </a:p>
        </p:txBody>
      </p:sp>
      <p:grpSp>
        <p:nvGrpSpPr>
          <p:cNvPr id="6" name="Группа 73"/>
          <p:cNvGrpSpPr/>
          <p:nvPr/>
        </p:nvGrpSpPr>
        <p:grpSpPr>
          <a:xfrm>
            <a:off x="445968" y="1116127"/>
            <a:ext cx="5993186" cy="3313215"/>
            <a:chOff x="1119285" y="1621770"/>
            <a:chExt cx="5993186" cy="3313215"/>
          </a:xfrm>
          <a:solidFill>
            <a:schemeClr val="bg1">
              <a:lumMod val="85000"/>
            </a:schemeClr>
          </a:solidFill>
        </p:grpSpPr>
        <p:sp>
          <p:nvSpPr>
            <p:cNvPr id="52" name="Прямоугольник 51"/>
            <p:cNvSpPr/>
            <p:nvPr/>
          </p:nvSpPr>
          <p:spPr>
            <a:xfrm>
              <a:off x="3083111" y="3615137"/>
              <a:ext cx="857256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Book Antiqua" pitchFamily="18" charset="0"/>
                </a:rPr>
                <a:t>в 5 раз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351871" y="4453757"/>
              <a:ext cx="1071570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Book Antiqua" pitchFamily="18" charset="0"/>
                </a:rPr>
                <a:t>в 20 раз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119285" y="1621770"/>
              <a:ext cx="2786082" cy="33132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Symbol" panose="05050102010706020507" pitchFamily="18" charset="2"/>
                <a:buChar char=""/>
              </a:pPr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снижение коэффициента трения;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Symbol" panose="05050102010706020507" pitchFamily="18" charset="2"/>
                <a:buChar char=""/>
              </a:pPr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снижение интенсивности износа;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Symbol" panose="05050102010706020507" pitchFamily="18" charset="2"/>
                <a:buChar char=""/>
              </a:pPr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снижение температуры узла;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0"/>
                </a:spcAft>
                <a:buFont typeface="Symbol" panose="05050102010706020507" pitchFamily="18" charset="2"/>
                <a:buChar char=""/>
              </a:pPr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снижение шума и вибрации, уменьшение и выравнивание зазоров;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1000"/>
                </a:spcAft>
                <a:buFont typeface="Symbol" panose="05050102010706020507" pitchFamily="18" charset="2"/>
                <a:buChar char=""/>
              </a:pPr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увеличение срока эксплуатации и производительности механизмов в штатных и экстремальных условиях.</a:t>
              </a:r>
              <a:endPara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397827" y="1713901"/>
              <a:ext cx="2714644" cy="16004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Book Antiqua" pitchFamily="18" charset="0"/>
                </a:rPr>
                <a:t>- сокращение длительности остановок технологического оборудования на время проведения ремонтов</a:t>
              </a:r>
            </a:p>
            <a:p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Book Antiqua" pitchFamily="18" charset="0"/>
                </a:rPr>
                <a:t>- сокращение отказов технологического оборудования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0" y="4786734"/>
            <a:ext cx="1113384" cy="877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66" y="4518938"/>
            <a:ext cx="1995864" cy="1412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31" y="4599931"/>
            <a:ext cx="2338383" cy="14030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84" y="2914659"/>
            <a:ext cx="1933970" cy="19339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903</Words>
  <Application>Microsoft Office PowerPoint</Application>
  <PresentationFormat>Произвольный</PresentationFormat>
  <Paragraphs>81</Paragraphs>
  <Slides>10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Book Antiqua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Видео-обзор Цеха синтеза уровень 0-1</vt:lpstr>
      <vt:lpstr>Презентация PowerPoint</vt:lpstr>
      <vt:lpstr>Справка от ОАО «ВНИИНЕФТЕХИМ», подтверждающая статус производителя продукции серии ВНИИНЕФТЕХИМ</vt:lpstr>
      <vt:lpstr>Презентация PowerPoint</vt:lpstr>
      <vt:lpstr>Презентация PowerPoint</vt:lpstr>
      <vt:lpstr>Справка о применении в ПАО Магнитогорский металлургический комбинат</vt:lpstr>
      <vt:lpstr>Презентация PowerPoint</vt:lpstr>
      <vt:lpstr>Справка о применении в ПАО Новолипецкий металлургический комбинат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 Ф</dc:creator>
  <cp:lastModifiedBy>Е Ф</cp:lastModifiedBy>
  <cp:revision>32</cp:revision>
  <cp:lastPrinted>2017-09-28T11:59:00Z</cp:lastPrinted>
  <dcterms:created xsi:type="dcterms:W3CDTF">2016-04-12T06:06:33Z</dcterms:created>
  <dcterms:modified xsi:type="dcterms:W3CDTF">2020-11-29T12:48:12Z</dcterms:modified>
</cp:coreProperties>
</file>